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9"/>
  </p:handoutMasterIdLst>
  <p:sldIdLst>
    <p:sldId id="257" r:id="rId2"/>
    <p:sldId id="258" r:id="rId3"/>
    <p:sldId id="260" r:id="rId4"/>
    <p:sldId id="259" r:id="rId5"/>
    <p:sldId id="261" r:id="rId6"/>
    <p:sldId id="263" r:id="rId7"/>
    <p:sldId id="269" r:id="rId8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Raleway" panose="020B0503030101060003" pitchFamily="34" charset="0"/>
      <p:regular r:id="rId16"/>
      <p:bold r:id="rId17"/>
      <p:italic r:id="rId18"/>
      <p:boldItalic r:id="rId19"/>
    </p:embeddedFont>
    <p:embeddedFont>
      <p:font typeface="Roboto" panose="02000000000000000000" pitchFamily="2" charset="0"/>
      <p:regular r:id="rId20"/>
      <p:bold r:id="rId21"/>
      <p:italic r:id="rId22"/>
      <p:boldItalic r:id="rId23"/>
    </p:embeddedFont>
    <p:embeddedFont>
      <p:font typeface="Roboto Light" panose="02000000000000000000" pitchFamily="2" charset="0"/>
      <p:regular r:id="rId24"/>
      <p: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2D050"/>
    <a:srgbClr val="364054"/>
    <a:srgbClr val="0DC0FF"/>
    <a:srgbClr val="004A82"/>
    <a:srgbClr val="48607C"/>
    <a:srgbClr val="788486"/>
    <a:srgbClr val="838A9D"/>
    <a:srgbClr val="5D6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38" y="-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283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theme" Target="theme/theme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306C5-C733-471E-9834-DFA9BCA729EE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40BFB-22B5-40B2-90CF-0D98F6490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582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3B3DD-89A2-47F6-A01A-BDB148A1BE36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8BB26-B94C-43AA-93BD-C49A6322F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1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3B3DD-89A2-47F6-A01A-BDB148A1BE36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8BB26-B94C-43AA-93BD-C49A6322F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88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3B3DD-89A2-47F6-A01A-BDB148A1BE36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8BB26-B94C-43AA-93BD-C49A6322F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86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Пользовательский макет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79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43008" y="6356352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2"/>
                </a:solidFill>
                <a:latin typeface="Aller" charset="0"/>
                <a:ea typeface="Aller" charset="0"/>
                <a:cs typeface="Aller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124826" y="2695574"/>
            <a:ext cx="4451945" cy="1428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sz="1600" b="0" i="0" baseline="0" dirty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1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124826" y="1642684"/>
            <a:ext cx="4443504" cy="95764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12190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20498" algn="l"/>
              </a:tabLst>
              <a:defRPr sz="3200" b="0" i="0" baseline="0">
                <a:solidFill>
                  <a:schemeClr val="bg1"/>
                </a:solidFill>
                <a:latin typeface="Roboto Light" pitchFamily="2" charset="0"/>
                <a:ea typeface="Roboto Light" pitchFamily="2" charset="0"/>
                <a:cs typeface="Roboto Light" pitchFamily="2" charset="0"/>
              </a:defRPr>
            </a:lvl1pPr>
          </a:lstStyle>
          <a:p>
            <a:r>
              <a:rPr lang="en-US" dirty="0"/>
              <a:t>Graphic slide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6708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Пользовательский макет">
    <p:bg>
      <p:bgPr>
        <a:blipFill dpi="0" rotWithShape="1">
          <a:blip r:embed="rId2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43008" y="6356352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2"/>
                </a:solidFill>
                <a:latin typeface="Aller" charset="0"/>
                <a:ea typeface="Aller" charset="0"/>
                <a:cs typeface="Aller" charset="0"/>
              </a:defRPr>
            </a:lvl1pPr>
          </a:lstStyle>
          <a:p>
            <a:fld id="{E8BBD06A-759F-43F0-9FDD-30D8801384D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124826" y="2695574"/>
            <a:ext cx="4451945" cy="14287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sz="1600" b="0" i="0" baseline="0" dirty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1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124826" y="1642684"/>
            <a:ext cx="4443504" cy="95764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12190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20498" algn="l"/>
              </a:tabLst>
              <a:defRPr sz="3200" b="0" i="0" baseline="0">
                <a:solidFill>
                  <a:schemeClr val="bg1"/>
                </a:solidFill>
                <a:latin typeface="Roboto Light" pitchFamily="2" charset="0"/>
                <a:ea typeface="Roboto Light" pitchFamily="2" charset="0"/>
                <a:cs typeface="Roboto Light" pitchFamily="2" charset="0"/>
              </a:defRPr>
            </a:lvl1pPr>
          </a:lstStyle>
          <a:p>
            <a:r>
              <a:rPr lang="en-US" dirty="0"/>
              <a:t>Graphic slide</a:t>
            </a:r>
            <a:endParaRPr lang="ru-RU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882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Пользовательский макет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110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Пользовательский макет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346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Пользовательский макет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121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3B3DD-89A2-47F6-A01A-BDB148A1BE36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8BB26-B94C-43AA-93BD-C49A6322F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29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3B3DD-89A2-47F6-A01A-BDB148A1BE36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8BB26-B94C-43AA-93BD-C49A6322F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60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3B3DD-89A2-47F6-A01A-BDB148A1BE36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8BB26-B94C-43AA-93BD-C49A6322F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94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3B3DD-89A2-47F6-A01A-BDB148A1BE36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8BB26-B94C-43AA-93BD-C49A6322F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347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3B3DD-89A2-47F6-A01A-BDB148A1BE36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8BB26-B94C-43AA-93BD-C49A6322F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84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3B3DD-89A2-47F6-A01A-BDB148A1BE36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8BB26-B94C-43AA-93BD-C49A6322F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950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3B3DD-89A2-47F6-A01A-BDB148A1BE36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8BB26-B94C-43AA-93BD-C49A6322F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31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3B3DD-89A2-47F6-A01A-BDB148A1BE36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8BB26-B94C-43AA-93BD-C49A6322F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15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3B3DD-89A2-47F6-A01A-BDB148A1BE36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8BB26-B94C-43AA-93BD-C49A6322F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88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1" r:id="rId14"/>
    <p:sldLayoutId id="2147483662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sv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2343" y="2765243"/>
            <a:ext cx="43529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bg1"/>
                </a:solidFill>
                <a:latin typeface="Raleway" panose="020B0503030101060003" pitchFamily="34" charset="0"/>
                <a:ea typeface="Roboto" pitchFamily="2" charset="0"/>
              </a:rPr>
              <a:t>MobileLink</a:t>
            </a:r>
            <a:endParaRPr lang="en-US" sz="6000" b="1" dirty="0">
              <a:solidFill>
                <a:schemeClr val="bg1"/>
              </a:solidFill>
              <a:latin typeface="Raleway" panose="020B0503030101060003" pitchFamily="34" charset="0"/>
              <a:ea typeface="Robot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2343" y="3688573"/>
            <a:ext cx="4543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Take your business to new places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43" y="5370604"/>
            <a:ext cx="1920081" cy="68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44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1124826" y="2612519"/>
            <a:ext cx="4601634" cy="2944383"/>
          </a:xfrm>
        </p:spPr>
        <p:txBody>
          <a:bodyPr>
            <a:normAutofit/>
          </a:bodyPr>
          <a:lstStyle/>
          <a:p>
            <a:pPr marL="0" indent="0">
              <a:lnSpc>
                <a:spcPts val="2400"/>
              </a:lnSpc>
              <a:buNone/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Empower field and yard teams with anytime, anywhere access to RentalMan. </a:t>
            </a:r>
            <a:r>
              <a:rPr lang="en-US" sz="1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MobileLink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enables rental companies to provide a more streamlined customer experience and automate error-prone manual processes. </a:t>
            </a:r>
          </a:p>
          <a:p>
            <a:pPr marL="0" indent="0">
              <a:lnSpc>
                <a:spcPts val="2400"/>
              </a:lnSpc>
              <a:buNone/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What's more, unique features only possible with a mobile application increase damage revenue, shorten DSO (days sales outstanding), and provide all-encompassing fleet visibility.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124825" y="1929465"/>
            <a:ext cx="5437900" cy="500471"/>
          </a:xfrm>
        </p:spPr>
        <p:txBody>
          <a:bodyPr/>
          <a:lstStyle/>
          <a:p>
            <a:r>
              <a:rPr lang="en-US" b="1" dirty="0">
                <a:latin typeface="Raleway" panose="020B0503030101060003" pitchFamily="34" charset="0"/>
              </a:rPr>
              <a:t>Accelerate</a:t>
            </a:r>
            <a:r>
              <a:rPr lang="en-US" dirty="0">
                <a:latin typeface="Raleway" panose="020B0503030101060003" pitchFamily="34" charset="0"/>
              </a:rPr>
              <a:t> your operations</a:t>
            </a:r>
            <a:endParaRPr lang="en-US" dirty="0">
              <a:latin typeface="Raleway" panose="020B0503030101060003" pitchFamily="34" charset="0"/>
              <a:ea typeface="Roboto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4CAF80E-41A9-4B6F-91F0-9947A1853DA5}"/>
              </a:ext>
            </a:extLst>
          </p:cNvPr>
          <p:cNvGrpSpPr/>
          <p:nvPr/>
        </p:nvGrpSpPr>
        <p:grpSpPr>
          <a:xfrm>
            <a:off x="5955059" y="1342387"/>
            <a:ext cx="4598641" cy="5714111"/>
            <a:chOff x="5955059" y="1342387"/>
            <a:chExt cx="4598641" cy="5714111"/>
          </a:xfrm>
        </p:grpSpPr>
        <p:pic>
          <p:nvPicPr>
            <p:cNvPr id="4" name="Picture 3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135137D6-A83C-45F5-B0D0-8817CA2FC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660" y="1989623"/>
              <a:ext cx="2017045" cy="3585857"/>
            </a:xfrm>
            <a:prstGeom prst="rect">
              <a:avLst/>
            </a:prstGeom>
          </p:spPr>
        </p:pic>
        <p:pic>
          <p:nvPicPr>
            <p:cNvPr id="13" name="Изображение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5059" y="1342387"/>
              <a:ext cx="4598641" cy="57141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7054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223F396-C999-42C4-BA4A-0F051776DA24}"/>
              </a:ext>
            </a:extLst>
          </p:cNvPr>
          <p:cNvGrpSpPr/>
          <p:nvPr/>
        </p:nvGrpSpPr>
        <p:grpSpPr>
          <a:xfrm>
            <a:off x="6845606" y="1591023"/>
            <a:ext cx="3551757" cy="7034771"/>
            <a:chOff x="4320121" y="1591023"/>
            <a:chExt cx="3551757" cy="7034771"/>
          </a:xfrm>
        </p:grpSpPr>
        <p:pic>
          <p:nvPicPr>
            <p:cNvPr id="5" name="Picture 4" descr="A picture containing bus, outdoor, road&#10;&#10;Description automatically generated">
              <a:extLst>
                <a:ext uri="{FF2B5EF4-FFF2-40B4-BE49-F238E27FC236}">
                  <a16:creationId xmlns:a16="http://schemas.microsoft.com/office/drawing/2014/main" id="{AF78F138-BD5E-4D6D-9650-EC872C0E5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6068" y="2686179"/>
              <a:ext cx="2765005" cy="4903276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0121" y="1591023"/>
              <a:ext cx="3551757" cy="7034771"/>
            </a:xfrm>
            <a:prstGeom prst="rect">
              <a:avLst/>
            </a:prstGeom>
          </p:spPr>
        </p:pic>
      </p:grpSp>
      <p:sp>
        <p:nvSpPr>
          <p:cNvPr id="26" name="Title 14"/>
          <p:cNvSpPr txBox="1">
            <a:spLocks/>
          </p:cNvSpPr>
          <p:nvPr/>
        </p:nvSpPr>
        <p:spPr>
          <a:xfrm>
            <a:off x="706259" y="762543"/>
            <a:ext cx="10895941" cy="9576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Raleway" panose="020B0503030101060003" pitchFamily="34" charset="0"/>
                <a:ea typeface="Roboto" pitchFamily="2" charset="0"/>
              </a:rPr>
              <a:t>Reduce Disputes</a:t>
            </a:r>
          </a:p>
        </p:txBody>
      </p:sp>
      <p:sp>
        <p:nvSpPr>
          <p:cNvPr id="25" name="Текст 5">
            <a:extLst>
              <a:ext uri="{FF2B5EF4-FFF2-40B4-BE49-F238E27FC236}">
                <a16:creationId xmlns:a16="http://schemas.microsoft.com/office/drawing/2014/main" id="{E627F669-A0AD-448E-825F-35CBF29428D1}"/>
              </a:ext>
            </a:extLst>
          </p:cNvPr>
          <p:cNvSpPr txBox="1">
            <a:spLocks/>
          </p:cNvSpPr>
          <p:nvPr/>
        </p:nvSpPr>
        <p:spPr>
          <a:xfrm>
            <a:off x="1794637" y="2686179"/>
            <a:ext cx="4601634" cy="36565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600"/>
              </a:lnSpc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Eliminate disputes and receive payment on customer damage invoices faster by providing photographic evidence. This retains the relationship with your customer while minimizing administrative costs chasing bad debt.</a:t>
            </a:r>
            <a:endParaRPr lang="en-US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825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4388DB-2AAA-4B15-B2B3-595A5C0F52FB}"/>
              </a:ext>
            </a:extLst>
          </p:cNvPr>
          <p:cNvGrpSpPr/>
          <p:nvPr/>
        </p:nvGrpSpPr>
        <p:grpSpPr>
          <a:xfrm>
            <a:off x="1983321" y="1591023"/>
            <a:ext cx="3551757" cy="7034771"/>
            <a:chOff x="4320121" y="1591023"/>
            <a:chExt cx="3551757" cy="7034771"/>
          </a:xfrm>
        </p:grpSpPr>
        <p:pic>
          <p:nvPicPr>
            <p:cNvPr id="3" name="Picture 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2AF5E431-BD9B-4B43-9BE8-CB3569B9A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1289" y="2707099"/>
              <a:ext cx="2744452" cy="490342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0121" y="1591023"/>
              <a:ext cx="3551757" cy="7034771"/>
            </a:xfrm>
            <a:prstGeom prst="rect">
              <a:avLst/>
            </a:prstGeom>
          </p:spPr>
        </p:pic>
      </p:grpSp>
      <p:sp>
        <p:nvSpPr>
          <p:cNvPr id="24" name="Title 14"/>
          <p:cNvSpPr txBox="1">
            <a:spLocks/>
          </p:cNvSpPr>
          <p:nvPr/>
        </p:nvSpPr>
        <p:spPr>
          <a:xfrm>
            <a:off x="706259" y="762543"/>
            <a:ext cx="10895941" cy="9576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Raleway" panose="020B0503030101060003" pitchFamily="34" charset="0"/>
                <a:ea typeface="Roboto" pitchFamily="2" charset="0"/>
              </a:rPr>
              <a:t>Fleet Visibility</a:t>
            </a:r>
          </a:p>
        </p:txBody>
      </p:sp>
      <p:sp>
        <p:nvSpPr>
          <p:cNvPr id="25" name="Текст 5">
            <a:extLst>
              <a:ext uri="{FF2B5EF4-FFF2-40B4-BE49-F238E27FC236}">
                <a16:creationId xmlns:a16="http://schemas.microsoft.com/office/drawing/2014/main" id="{7B2B4735-8A43-4B4E-A2D0-D7ACF1B338D5}"/>
              </a:ext>
            </a:extLst>
          </p:cNvPr>
          <p:cNvSpPr txBox="1">
            <a:spLocks/>
          </p:cNvSpPr>
          <p:nvPr/>
        </p:nvSpPr>
        <p:spPr>
          <a:xfrm>
            <a:off x="6021079" y="3429000"/>
            <a:ext cx="4601634" cy="15240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600"/>
              </a:lnSpc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Real-time data of your fleet’s status gives your branch managers and sales teams insight on performance and availability. </a:t>
            </a: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endParaRPr lang="en-US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672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5785027" y="3601000"/>
            <a:ext cx="3935816" cy="442674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Accept and dispatch transfers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785027" y="3004762"/>
            <a:ext cx="3725221" cy="442674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Check out and check in 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785027" y="4197238"/>
            <a:ext cx="3944676" cy="442674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Capture equipment condition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785027" y="4793475"/>
            <a:ext cx="4446933" cy="442674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Simplified condition reports</a:t>
            </a:r>
          </a:p>
        </p:txBody>
      </p:sp>
      <p:sp>
        <p:nvSpPr>
          <p:cNvPr id="79" name="Title 14"/>
          <p:cNvSpPr>
            <a:spLocks noGrp="1"/>
          </p:cNvSpPr>
          <p:nvPr>
            <p:ph type="title"/>
          </p:nvPr>
        </p:nvSpPr>
        <p:spPr>
          <a:xfrm>
            <a:off x="5252568" y="1749333"/>
            <a:ext cx="5437900" cy="957641"/>
          </a:xfrm>
        </p:spPr>
        <p:txBody>
          <a:bodyPr/>
          <a:lstStyle/>
          <a:p>
            <a:r>
              <a:rPr lang="en-US" b="1" dirty="0">
                <a:latin typeface="Raleway" panose="020B0503030101060003" pitchFamily="34" charset="0"/>
              </a:rPr>
              <a:t>Accelerated</a:t>
            </a:r>
            <a:r>
              <a:rPr lang="en-US" dirty="0">
                <a:latin typeface="Raleway" panose="020B0503030101060003" pitchFamily="34" charset="0"/>
              </a:rPr>
              <a:t> Operations</a:t>
            </a:r>
            <a:endParaRPr lang="en-US" b="1" dirty="0">
              <a:latin typeface="Raleway" panose="020B0503030101060003" pitchFamily="34" charset="0"/>
              <a:ea typeface="Roboto" pitchFamily="2" charset="0"/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0E26FE9-A4E6-4608-81C5-6D6114CDC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23" y="212574"/>
            <a:ext cx="2203267" cy="6284959"/>
          </a:xfrm>
          <a:prstGeom prst="rect">
            <a:avLst/>
          </a:prstGeom>
        </p:spPr>
      </p:pic>
      <p:pic>
        <p:nvPicPr>
          <p:cNvPr id="7" name="Graphic 6" descr="Wrench">
            <a:extLst>
              <a:ext uri="{FF2B5EF4-FFF2-40B4-BE49-F238E27FC236}">
                <a16:creationId xmlns:a16="http://schemas.microsoft.com/office/drawing/2014/main" id="{79A82086-6F76-41DF-A209-A9328C3C7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52568" y="3004762"/>
            <a:ext cx="442674" cy="442674"/>
          </a:xfrm>
          <a:prstGeom prst="rect">
            <a:avLst/>
          </a:prstGeom>
        </p:spPr>
      </p:pic>
      <p:pic>
        <p:nvPicPr>
          <p:cNvPr id="9" name="Graphic 8" descr="Transfer">
            <a:extLst>
              <a:ext uri="{FF2B5EF4-FFF2-40B4-BE49-F238E27FC236}">
                <a16:creationId xmlns:a16="http://schemas.microsoft.com/office/drawing/2014/main" id="{BE6DAE46-93D7-4027-8152-3E500C2B3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52568" y="3601000"/>
            <a:ext cx="442674" cy="442674"/>
          </a:xfrm>
          <a:prstGeom prst="rect">
            <a:avLst/>
          </a:prstGeom>
        </p:spPr>
      </p:pic>
      <p:pic>
        <p:nvPicPr>
          <p:cNvPr id="11" name="Graphic 10" descr="Camera">
            <a:extLst>
              <a:ext uri="{FF2B5EF4-FFF2-40B4-BE49-F238E27FC236}">
                <a16:creationId xmlns:a16="http://schemas.microsoft.com/office/drawing/2014/main" id="{02BC78BD-1610-4816-BA1F-B9BDFA9E14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38042" y="4160945"/>
            <a:ext cx="457200" cy="457200"/>
          </a:xfrm>
          <a:prstGeom prst="rect">
            <a:avLst/>
          </a:prstGeom>
        </p:spPr>
      </p:pic>
      <p:pic>
        <p:nvPicPr>
          <p:cNvPr id="15" name="Graphic 14" descr="Checklist">
            <a:extLst>
              <a:ext uri="{FF2B5EF4-FFF2-40B4-BE49-F238E27FC236}">
                <a16:creationId xmlns:a16="http://schemas.microsoft.com/office/drawing/2014/main" id="{25138AA4-1355-4074-85CD-0379EA65B0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38042" y="4793475"/>
            <a:ext cx="442675" cy="44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19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8A0F596C-088F-4F1D-8FFE-77721AFB6700}"/>
              </a:ext>
            </a:extLst>
          </p:cNvPr>
          <p:cNvGrpSpPr/>
          <p:nvPr/>
        </p:nvGrpSpPr>
        <p:grpSpPr>
          <a:xfrm>
            <a:off x="2063063" y="1175651"/>
            <a:ext cx="4208237" cy="919401"/>
            <a:chOff x="2063063" y="783766"/>
            <a:chExt cx="4208237" cy="919401"/>
          </a:xfrm>
        </p:grpSpPr>
        <p:sp>
          <p:nvSpPr>
            <p:cNvPr id="42" name="TextBox 41"/>
            <p:cNvSpPr txBox="1"/>
            <p:nvPr/>
          </p:nvSpPr>
          <p:spPr>
            <a:xfrm>
              <a:off x="2546079" y="783766"/>
              <a:ext cx="3725221" cy="91940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Signature capture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Capture signatures for one or all unsigned contracts</a:t>
              </a:r>
              <a:endParaRPr lang="en-US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20" name="Graphic 19" descr="Pencil">
              <a:extLst>
                <a:ext uri="{FF2B5EF4-FFF2-40B4-BE49-F238E27FC236}">
                  <a16:creationId xmlns:a16="http://schemas.microsoft.com/office/drawing/2014/main" id="{FD29FCF3-9109-446C-970D-F716918C8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63063" y="825460"/>
              <a:ext cx="457200" cy="457200"/>
            </a:xfrm>
            <a:prstGeom prst="rect">
              <a:avLst/>
            </a:prstGeom>
          </p:spPr>
        </p:pic>
      </p:grp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AB067218-A534-4434-81C1-9707DDD34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741" y="223370"/>
            <a:ext cx="2247543" cy="641125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BF90782-8644-4179-ACE5-8BA8B2AA9F50}"/>
              </a:ext>
            </a:extLst>
          </p:cNvPr>
          <p:cNvGrpSpPr/>
          <p:nvPr/>
        </p:nvGrpSpPr>
        <p:grpSpPr>
          <a:xfrm>
            <a:off x="2030101" y="2194456"/>
            <a:ext cx="5084802" cy="1157764"/>
            <a:chOff x="2030101" y="2030797"/>
            <a:chExt cx="5084802" cy="1157764"/>
          </a:xfrm>
        </p:grpSpPr>
        <p:sp>
          <p:nvSpPr>
            <p:cNvPr id="77" name="TextBox 76"/>
            <p:cNvSpPr txBox="1"/>
            <p:nvPr/>
          </p:nvSpPr>
          <p:spPr>
            <a:xfrm>
              <a:off x="2546079" y="2030797"/>
              <a:ext cx="4568824" cy="115776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Quick pick</a:t>
              </a:r>
            </a:p>
            <a:p>
              <a:r>
                <a:rPr lang="en-US" sz="1400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MobileLink</a:t>
              </a:r>
              <a:r>
                <a:rPr lang="en-US" sz="14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will display upcoming reservations so users know which equipment to check out first, reducing late deliveries</a:t>
              </a:r>
              <a:endPara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22" name="Graphic 21" descr="Warning">
              <a:extLst>
                <a:ext uri="{FF2B5EF4-FFF2-40B4-BE49-F238E27FC236}">
                  <a16:creationId xmlns:a16="http://schemas.microsoft.com/office/drawing/2014/main" id="{DBF2A561-6727-4F36-8714-15AEAFCEB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30101" y="2056365"/>
              <a:ext cx="457200" cy="45720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0BBED35-476C-44A3-B369-217D94ADE112}"/>
              </a:ext>
            </a:extLst>
          </p:cNvPr>
          <p:cNvGrpSpPr/>
          <p:nvPr/>
        </p:nvGrpSpPr>
        <p:grpSpPr>
          <a:xfrm>
            <a:off x="2001516" y="3451624"/>
            <a:ext cx="5113387" cy="1157764"/>
            <a:chOff x="2001516" y="3244005"/>
            <a:chExt cx="5113387" cy="1157764"/>
          </a:xfrm>
        </p:grpSpPr>
        <p:pic>
          <p:nvPicPr>
            <p:cNvPr id="19" name="Graphic 18" descr="Information">
              <a:extLst>
                <a:ext uri="{FF2B5EF4-FFF2-40B4-BE49-F238E27FC236}">
                  <a16:creationId xmlns:a16="http://schemas.microsoft.com/office/drawing/2014/main" id="{A553A6E5-FCA4-405D-B3A3-E88769708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001516" y="3296743"/>
              <a:ext cx="457200" cy="4572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274CFA8-AA38-49E0-948A-AA5AB7418537}"/>
                </a:ext>
              </a:extLst>
            </p:cNvPr>
            <p:cNvSpPr txBox="1"/>
            <p:nvPr/>
          </p:nvSpPr>
          <p:spPr>
            <a:xfrm>
              <a:off x="2546079" y="3244005"/>
              <a:ext cx="4568824" cy="115776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Wear equipment fleet evenly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The app will suggest which unit to check out based on the last time it was rented, allowing you to wear your fleet more evenly</a:t>
              </a:r>
              <a:endPara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2AD51C5-AE88-4657-9DAC-18093A13EC30}"/>
              </a:ext>
            </a:extLst>
          </p:cNvPr>
          <p:cNvGrpSpPr/>
          <p:nvPr/>
        </p:nvGrpSpPr>
        <p:grpSpPr>
          <a:xfrm>
            <a:off x="1903608" y="4708792"/>
            <a:ext cx="5211295" cy="1157764"/>
            <a:chOff x="1903608" y="4606065"/>
            <a:chExt cx="5211295" cy="1157764"/>
          </a:xfrm>
        </p:grpSpPr>
        <p:pic>
          <p:nvPicPr>
            <p:cNvPr id="26" name="Graphic 25" descr="Stopwatch">
              <a:extLst>
                <a:ext uri="{FF2B5EF4-FFF2-40B4-BE49-F238E27FC236}">
                  <a16:creationId xmlns:a16="http://schemas.microsoft.com/office/drawing/2014/main" id="{955C1757-9796-48C3-85EC-E109D8C43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903608" y="4727747"/>
              <a:ext cx="457200" cy="45720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80344C7-2559-482F-A581-05FDC8082D17}"/>
                </a:ext>
              </a:extLst>
            </p:cNvPr>
            <p:cNvSpPr txBox="1"/>
            <p:nvPr/>
          </p:nvSpPr>
          <p:spPr>
            <a:xfrm>
              <a:off x="2546079" y="4606065"/>
              <a:ext cx="4568824" cy="115776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Held returns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Check in equipment to keep their status accurate, while the contract remains open for billing and administrative purposes</a:t>
              </a:r>
              <a:endPara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3834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2343" y="866775"/>
            <a:ext cx="43529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bg1"/>
                </a:solidFill>
                <a:latin typeface="Raleway" panose="020B0503030101060003" pitchFamily="34" charset="0"/>
                <a:ea typeface="Roboto" pitchFamily="2" charset="0"/>
              </a:rPr>
              <a:t>MobileLink</a:t>
            </a:r>
            <a:endParaRPr lang="en-US" sz="6000" b="1" dirty="0">
              <a:solidFill>
                <a:schemeClr val="bg1"/>
              </a:solidFill>
              <a:latin typeface="Raleway" panose="020B0503030101060003" pitchFamily="34" charset="0"/>
              <a:ea typeface="Robot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2343" y="1790105"/>
            <a:ext cx="4543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Take your business to new places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43" y="3777474"/>
            <a:ext cx="1920081" cy="6887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2343" y="4466265"/>
            <a:ext cx="45434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2601 Main St, Suite 270</a:t>
            </a:r>
          </a:p>
          <a:p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Irvine, CA 92614 U.S.A.</a:t>
            </a:r>
          </a:p>
          <a:p>
            <a:endParaRPr lang="en-US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949 224 6300, ext. 2</a:t>
            </a:r>
          </a:p>
          <a:p>
            <a:r>
              <a:rPr lang="en-US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marketing@wynnesystems.com</a:t>
            </a:r>
          </a:p>
        </p:txBody>
      </p:sp>
    </p:spTree>
    <p:extLst>
      <p:ext uri="{BB962C8B-B14F-4D97-AF65-F5344CB8AC3E}">
        <p14:creationId xmlns:p14="http://schemas.microsoft.com/office/powerpoint/2010/main" val="23300683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1763</TotalTime>
  <Words>254</Words>
  <Application>Microsoft Office PowerPoint</Application>
  <PresentationFormat>Widescreen</PresentationFormat>
  <Paragraphs>29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Aller</vt:lpstr>
      <vt:lpstr>Roboto Light</vt:lpstr>
      <vt:lpstr>Roboto</vt:lpstr>
      <vt:lpstr>Calibri</vt:lpstr>
      <vt:lpstr>Calibri Light</vt:lpstr>
      <vt:lpstr>Raleway</vt:lpstr>
      <vt:lpstr>Arial</vt:lpstr>
      <vt:lpstr>Office Theme</vt:lpstr>
      <vt:lpstr>PowerPoint Presentation</vt:lpstr>
      <vt:lpstr>Accelerate your operations</vt:lpstr>
      <vt:lpstr>PowerPoint Presentation</vt:lpstr>
      <vt:lpstr>PowerPoint Presentation</vt:lpstr>
      <vt:lpstr>Accelerated Operations</vt:lpstr>
      <vt:lpstr>PowerPoint Presentation</vt:lpstr>
      <vt:lpstr>PowerPoint Presentation</vt:lpstr>
    </vt:vector>
  </TitlesOfParts>
  <Company>Volaris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Jill Becker</dc:creator>
  <cp:lastModifiedBy>Jill Becker</cp:lastModifiedBy>
  <cp:revision>58</cp:revision>
  <dcterms:created xsi:type="dcterms:W3CDTF">2017-06-09T17:45:21Z</dcterms:created>
  <dcterms:modified xsi:type="dcterms:W3CDTF">2019-07-16T16:10:43Z</dcterms:modified>
</cp:coreProperties>
</file>